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91" r:id="rId3"/>
    <p:sldId id="295" r:id="rId4"/>
    <p:sldId id="274" r:id="rId5"/>
    <p:sldId id="292" r:id="rId6"/>
    <p:sldId id="273" r:id="rId7"/>
    <p:sldId id="293" r:id="rId8"/>
    <p:sldId id="296" r:id="rId9"/>
    <p:sldId id="297" r:id="rId10"/>
    <p:sldId id="294" r:id="rId11"/>
    <p:sldId id="260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howGuides="1">
      <p:cViewPr varScale="1">
        <p:scale>
          <a:sx n="71" d="100"/>
          <a:sy n="71" d="100"/>
        </p:scale>
        <p:origin x="1469" y="5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techcity.pl</a:t>
            </a:r>
            <a:r>
              <a:rPr lang="pl-PL" dirty="0"/>
              <a:t>/komunikacja-kryzysowa/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472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Źródło: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2848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[Dostaniecie wydrukowany przykładowy plan komunikacji kryzysowej, który następnie omówimy.]</a:t>
            </a: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1833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firmao.pl</a:t>
            </a:r>
            <a:r>
              <a:rPr lang="pl-PL" dirty="0"/>
              <a:t>/blog/zarzadzanie/komunikacja-kryzysowa/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763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1450" y="3123512"/>
            <a:ext cx="7920115" cy="1717722"/>
          </a:xfrm>
        </p:spPr>
        <p:txBody>
          <a:bodyPr>
            <a:normAutofit fontScale="90000"/>
          </a:bodyPr>
          <a:lstStyle/>
          <a:p>
            <a:r>
              <a:rPr lang="pl-PL" dirty="0"/>
              <a:t>Warsztat 7: Działania komunikacyjne w sytuacji kryzysowej – plan działań komunikacyjnych w sytuacji kryzysowej.</a:t>
            </a:r>
            <a:br>
              <a:rPr lang="pl-PL" dirty="0"/>
            </a:br>
            <a:br>
              <a:rPr lang="pl-PL" dirty="0"/>
            </a:br>
            <a:r>
              <a:rPr lang="pl-PL" sz="1200" dirty="0"/>
              <a:t>Opracowała: dr Justyna Bagińska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86219B-F23B-7022-8E98-506218299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Źródło: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4EA03C-1EFE-8CF0-4174-18E447CFB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Małgorzata </a:t>
            </a:r>
            <a:r>
              <a:rPr lang="pl-PL" b="1" dirty="0" err="1"/>
              <a:t>Krynicka-Duszyńska</a:t>
            </a:r>
            <a:r>
              <a:rPr lang="pl-PL" b="1" dirty="0"/>
              <a:t>, KOMUNIKACJA W SYTUACJI KRYZYSOWEJ, PLAN KOMUNIKACJI, 2010, PRACE NAUKOWE UE WE WROCŁAWIU nr 131</a:t>
            </a:r>
            <a:endParaRPr lang="pl-PL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01E863D-537A-467E-320B-885D4C6435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5228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Dziękuje bardzo</a:t>
            </a:r>
          </a:p>
        </p:txBody>
      </p:sp>
      <p:pic>
        <p:nvPicPr>
          <p:cNvPr id="2050" name="Picture 2" descr="System CRM i oprogramowanie ERP Firmao Komunikacja kryzysowa">
            <a:extLst>
              <a:ext uri="{FF2B5EF4-FFF2-40B4-BE49-F238E27FC236}">
                <a16:creationId xmlns:a16="http://schemas.microsoft.com/office/drawing/2014/main" id="{5BE64572-3080-679B-6F7C-55D010634FC0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5" b="5935"/>
          <a:stretch>
            <a:fillRect/>
          </a:stretch>
        </p:blipFill>
        <p:spPr bwMode="auto">
          <a:xfrm>
            <a:off x="881410" y="251445"/>
            <a:ext cx="6480621" cy="391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E677B8-E7CC-F2C7-E744-C01ED32AF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dirty="0"/>
              <a:t>Plan komunikacji kryzysowej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2C03D1-2AAA-5C90-47DD-D9D858DFEA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/>
              <a:t>Plan komunikacji ustala, w jaki sposób członkowie organizacji będą się komunikować zarówno wewnątrz, jak i na zewnątrz organizacji.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b="1"/>
              <a:t>Celem planu komunikacji jest zapewnienie możliwie szerokiej komunikacji przy niewielkich zakłóceniach wraz z określeniem potrzeb komunikacyjnych wszystkich zainteresowanych stron wewnątrz organizacji oraz organizacji współpracujących. </a:t>
            </a:r>
            <a:endParaRPr lang="pl-PL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/>
          </a:p>
        </p:txBody>
      </p:sp>
      <p:pic>
        <p:nvPicPr>
          <p:cNvPr id="1026" name="Picture 2" descr="Komunikacja Kryzysowa - jak skutecznie ją przeprowadzić? - Techcity.pl ...">
            <a:extLst>
              <a:ext uri="{FF2B5EF4-FFF2-40B4-BE49-F238E27FC236}">
                <a16:creationId xmlns:a16="http://schemas.microsoft.com/office/drawing/2014/main" id="{35AD86C1-E62F-EED2-E750-74A301C1B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7" r="19019" b="1"/>
          <a:stretch>
            <a:fillRect/>
          </a:stretch>
        </p:blipFill>
        <p:spPr bwMode="auto">
          <a:xfrm>
            <a:off x="5525906" y="1979613"/>
            <a:ext cx="4140000" cy="4680226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18A8E8A-FDA5-2725-DCB4-DDBAE67B55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pl-PL" sz="300"/>
          </a:p>
        </p:txBody>
      </p:sp>
    </p:spTree>
    <p:extLst>
      <p:ext uri="{BB962C8B-B14F-4D97-AF65-F5344CB8AC3E}">
        <p14:creationId xmlns:p14="http://schemas.microsoft.com/office/powerpoint/2010/main" val="594039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7DFD65FB-7A24-24F1-6E26-AB594039F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Kiedy opracować plan komunikacji kryzysowej?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0FC069A3-6D76-5EBB-8DAF-1FD67F4A3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Najlepiej jest go sporządzić </a:t>
            </a:r>
            <a:r>
              <a:rPr lang="pl-PL" b="1" dirty="0"/>
              <a:t>PRZED</a:t>
            </a:r>
            <a:r>
              <a:rPr lang="pl-PL" dirty="0"/>
              <a:t> kryzysem, ale można go także stworzyć W TRAKCIE kryzysu, ale też PO kryzysie</a:t>
            </a:r>
          </a:p>
          <a:p>
            <a:r>
              <a:rPr lang="pl-PL" dirty="0"/>
              <a:t>Zawsze lepiej go mieć niż nie mieć</a:t>
            </a:r>
          </a:p>
          <a:p>
            <a:r>
              <a:rPr lang="pl-PL" b="1" dirty="0"/>
              <a:t>Nie jest sporządzany raz na zawsze</a:t>
            </a:r>
            <a:r>
              <a:rPr lang="pl-PL" dirty="0"/>
              <a:t>, po każdym kryzysie należy go przenalizować i dostosować </a:t>
            </a:r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DBAE2CA-B568-7CC5-909F-DE37BBD950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9277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359835"/>
            <a:ext cx="8640381" cy="1080001"/>
          </a:xfrm>
        </p:spPr>
        <p:txBody>
          <a:bodyPr/>
          <a:lstStyle/>
          <a:p>
            <a:r>
              <a:rPr lang="pl-PL" dirty="0"/>
              <a:t>Prace przy tworzeniu planu komunikacji rozpoczynają się od: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547589"/>
            <a:ext cx="8640382" cy="5472336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buAutoNum type="arabicPeriod"/>
            </a:pPr>
            <a:r>
              <a:rPr lang="pl-PL" sz="2000" b="1" i="1" dirty="0">
                <a:solidFill>
                  <a:schemeClr val="accent4"/>
                </a:solidFill>
              </a:rPr>
              <a:t>Przygotowania kompleksowego planu komunikacji wewnętrznej:</a:t>
            </a:r>
            <a:r>
              <a:rPr lang="pl-PL" sz="2000" i="1" dirty="0"/>
              <a:t> </a:t>
            </a:r>
            <a:r>
              <a:rPr lang="pl-PL" sz="2000" dirty="0"/>
              <a:t>poprzez przeprowadzenie analizy problemu oraz przyczyn jego zaistnienia z uwzględnieniem elementów: technicznych (organizacyjne, infrastrukturalne) oraz ludzkich (społeczne, indywidualne).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AutoNum type="arabicPeriod"/>
            </a:pPr>
            <a:r>
              <a:rPr lang="pl-PL" sz="2000" b="1" i="1" dirty="0">
                <a:solidFill>
                  <a:schemeClr val="accent4"/>
                </a:solidFill>
              </a:rPr>
              <a:t>Określenia roli, jaką ma odegrać plan komunikacyjny: </a:t>
            </a:r>
            <a:r>
              <a:rPr lang="pl-PL" sz="2000" dirty="0"/>
              <a:t>wskazanie na metody skuteczne przy rozwiązywaniu problemu i wpływaniu na zmianę zachowania odbiorców przekazu przy uwzględnieniu wspomagających instrumentów możliwych do zastosowania przy rozwiązywaniu problemu.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AutoNum type="arabicPeriod"/>
            </a:pPr>
            <a:r>
              <a:rPr lang="pl-PL" sz="2000" b="1" i="1" dirty="0">
                <a:solidFill>
                  <a:schemeClr val="accent4"/>
                </a:solidFill>
              </a:rPr>
              <a:t>Identyfikacji grup odbiorców: </a:t>
            </a:r>
            <a:r>
              <a:rPr lang="pl-PL" sz="2000" dirty="0"/>
              <a:t>osób/grup odpowiedzialnych za powstanie problemu, uszeregowanie ich w hierarchii ważności.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AutoNum type="arabicPeriod"/>
            </a:pPr>
            <a:r>
              <a:rPr lang="pl-PL" sz="2000" b="1" i="1" dirty="0">
                <a:solidFill>
                  <a:schemeClr val="accent4"/>
                </a:solidFill>
              </a:rPr>
              <a:t>Określenia celów działań w komunikacji: </a:t>
            </a:r>
            <a:r>
              <a:rPr lang="pl-PL" sz="2000" dirty="0"/>
              <a:t>skoncentrowanie na tym, co konkretnie należy osiągnąć za pomocą komunikacji, a nie na tym, co można osiągnąć przy użyciu wielu innych środków, jakimi dysponuje organizacja.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0C70CB5-4963-8C95-B1A8-5EB3A737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695" y="1619597"/>
            <a:ext cx="8640382" cy="576032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pl-PL" sz="2000" i="1" dirty="0">
                <a:solidFill>
                  <a:schemeClr val="accent4"/>
                </a:solidFill>
              </a:rPr>
              <a:t>5. </a:t>
            </a:r>
            <a:r>
              <a:rPr lang="pl-PL" sz="2000" b="1" i="1" dirty="0">
                <a:solidFill>
                  <a:schemeClr val="accent4"/>
                </a:solidFill>
              </a:rPr>
              <a:t>Sprecyzowania treści przekazu:</a:t>
            </a:r>
            <a:r>
              <a:rPr lang="pl-PL" sz="2000" b="1" i="1" dirty="0"/>
              <a:t> </a:t>
            </a:r>
            <a:r>
              <a:rPr lang="pl-PL" sz="2000" dirty="0"/>
              <a:t>co jest istotą naszego przekazu? Które z treści są najważniejsze, które mają mniejsze znaczenie? Jakich argumentów organizacja będzie używać?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pl-PL" sz="2000" i="1" dirty="0">
                <a:solidFill>
                  <a:schemeClr val="accent4"/>
                </a:solidFill>
              </a:rPr>
              <a:t>6. </a:t>
            </a:r>
            <a:r>
              <a:rPr lang="pl-PL" sz="2000" b="1" i="1" dirty="0">
                <a:solidFill>
                  <a:schemeClr val="accent4"/>
                </a:solidFill>
              </a:rPr>
              <a:t>Jakich środków komunikacji należy używać?</a:t>
            </a:r>
            <a:r>
              <a:rPr lang="pl-PL" sz="2000" b="1" i="1" dirty="0"/>
              <a:t> </a:t>
            </a:r>
            <a:r>
              <a:rPr lang="pl-PL" sz="2000" dirty="0"/>
              <a:t>Określenie dostępnych środków komunikacji. Którego z tych środków najczęściej używają grupy odbiorców? Czy należy założyć korzystanie z innych, nowych środków?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pl-PL" sz="2000" i="1" dirty="0">
                <a:solidFill>
                  <a:schemeClr val="accent4"/>
                </a:solidFill>
              </a:rPr>
              <a:t>7. </a:t>
            </a:r>
            <a:r>
              <a:rPr lang="pl-PL" sz="2000" b="1" i="1" dirty="0">
                <a:solidFill>
                  <a:schemeClr val="accent4"/>
                </a:solidFill>
              </a:rPr>
              <a:t>Sporządzenia budżetu działań komunikacyjnych: </a:t>
            </a:r>
            <a:r>
              <a:rPr lang="pl-PL" sz="2000" dirty="0"/>
              <a:t>jakich środków finansowych potrzebujemy na realizację powyższych działań? Jeśli budżet jest zbyt mały, jakie są możliwości pozyskania dodatkowych funduszy? Jeśli środki są ograniczone, określamy priorytety działań.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96D580C-0FE4-3409-A5B1-728EF168E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5646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C26D00-4840-36E8-18A3-53AA2C3AE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pl-PL" sz="2000" i="1" dirty="0">
                <a:solidFill>
                  <a:schemeClr val="accent4"/>
                </a:solidFill>
              </a:rPr>
              <a:t>8. </a:t>
            </a:r>
            <a:r>
              <a:rPr lang="pl-PL" sz="2000" b="1" i="1" dirty="0">
                <a:solidFill>
                  <a:schemeClr val="accent4"/>
                </a:solidFill>
              </a:rPr>
              <a:t>Organizacji działań komunikacyjnych:</a:t>
            </a:r>
            <a:r>
              <a:rPr lang="pl-PL" sz="2000" i="1" dirty="0"/>
              <a:t> </a:t>
            </a:r>
            <a:r>
              <a:rPr lang="pl-PL" sz="2000" dirty="0"/>
              <a:t>dotyczy zadania, jakie należy wykonać w ramach programu komunikacji, oraz sposobu jego koordynacji oraz poddania pod weryfikację możliwości współpracy z innymi partnerami. Na koniec tworzenia planu komunikacji podejmuje się </a:t>
            </a:r>
            <a:r>
              <a:rPr lang="pl-PL" sz="2000" i="1" dirty="0"/>
              <a:t>planowanie: </a:t>
            </a:r>
            <a:r>
              <a:rPr lang="pl-PL" sz="2000" dirty="0"/>
              <a:t>przygotowanie listy zadań w porządku chronologicznym, wskazanie na podział odpowiedzialności za wykonanie zadań.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pl-PL" sz="2000" i="1" dirty="0">
                <a:solidFill>
                  <a:schemeClr val="accent4"/>
                </a:solidFill>
              </a:rPr>
              <a:t>9. </a:t>
            </a:r>
            <a:r>
              <a:rPr lang="pl-PL" sz="2000" b="1" i="1" dirty="0">
                <a:solidFill>
                  <a:schemeClr val="accent4"/>
                </a:solidFill>
              </a:rPr>
              <a:t>Oceny:</a:t>
            </a:r>
            <a:r>
              <a:rPr lang="pl-PL" sz="2000" i="1" dirty="0"/>
              <a:t> </a:t>
            </a:r>
            <a:r>
              <a:rPr lang="pl-PL" sz="2000" dirty="0"/>
              <a:t>jakich kategorii zamierzamy użyć, aby ocenić wyniki naszych działań (w kategoriach wiedzy, podejścia czy zachowania odbiorców). Wynikiem oceny ma być analiza, czy został osiągnięty zamierzony cel, a także, czy osiągnięto go we właściwy sposób i jakie ewentualne modyfikacje należałoby przyjąć.</a:t>
            </a:r>
          </a:p>
          <a:p>
            <a:endParaRPr lang="en-GB" sz="20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724E34-FACD-B318-D2C2-1541BD7CF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i="1" dirty="0"/>
              <a:t>Czym należy dysponować przed rozpoczęciem prac nad planem komunikacji: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E13043B-148A-F084-C4E8-F4884EA62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985" y="2339835"/>
            <a:ext cx="8640382" cy="4680002"/>
          </a:xfrm>
        </p:spPr>
        <p:txBody>
          <a:bodyPr/>
          <a:lstStyle/>
          <a:p>
            <a:pPr lvl="0"/>
            <a:r>
              <a:rPr lang="pl-PL" dirty="0"/>
              <a:t>Pełną listą zainteresowanych organizacji i ich potrzeb informacyjnych.</a:t>
            </a:r>
          </a:p>
          <a:p>
            <a:pPr lvl="0"/>
            <a:r>
              <a:rPr lang="pl-PL" dirty="0"/>
              <a:t>Metodami stosowanymi dla komunikacji.</a:t>
            </a:r>
          </a:p>
          <a:p>
            <a:pPr lvl="0"/>
            <a:r>
              <a:rPr lang="pl-PL" dirty="0"/>
              <a:t>Wymogami stron dotyczącymi bezpieczeństwa informacji.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3786015-45A5-F94C-8CEB-719887F214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EE8E228-BE8C-CFBB-68E8-721B581AE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46" y="3923734"/>
            <a:ext cx="9720688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00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524C48-D329-F217-CCC9-C12B8EE72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Przykładowy plan komunikacji kryzysowej: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6D4C8E9-C649-6642-DC69-B925CE498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979837"/>
            <a:ext cx="8640382" cy="5040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b="1" dirty="0"/>
              <a:t>Elementy omawianego planu: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Zespół reagowania kryzysowego – struktura i członkowie, lista najważniejszych kontaktów do członków zespołu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Kanały komunikacji zespołu reagowania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Strony zainteresowane: informacje dla interesariuszy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Obszary kryzysowe i potencjalne zagrożenia – lista potencjalnych zagrożeń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Dystrybucja informacji: gromadzenie informacji, arkusz informacji o zdarzeniu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System powiadamiania ratunkowego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System monitorowania kryzysowego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Oświadczenia reaktywne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pl-PL" sz="2200" dirty="0"/>
              <a:t>Ocena pokryzysowa 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068F352-1980-E112-7A4F-D03BB11C85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890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CC292A-C55B-74F5-FB1B-AAF60E85B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Dyskusja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9956E3-CD59-1050-8E02-447491CC4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Czas dyskusji: </a:t>
            </a:r>
            <a:r>
              <a:rPr lang="pl-PL"/>
              <a:t>30 minut</a:t>
            </a:r>
          </a:p>
          <a:p>
            <a:r>
              <a:rPr lang="pl-PL" dirty="0"/>
              <a:t>Dyskusja grupowa nad przedstawionym planem kryzysowym</a:t>
            </a:r>
          </a:p>
          <a:p>
            <a:r>
              <a:rPr lang="pl-PL" dirty="0"/>
              <a:t>Analiza przedstawionego planu kryzysowego, zwrócenie uwagi na jego elementy składowe i konieczność przygotowania wielu scenariuszy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9B24954-F4B2-E567-4297-D51A5C73D1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060128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43ADD6C1AA07458D9FC8BFF02CA0F4" ma:contentTypeVersion="3" ma:contentTypeDescription="Utwórz nowy dokument." ma:contentTypeScope="" ma:versionID="e9ccd9d4b7aa2468bc627926566c6cda">
  <xsd:schema xmlns:xsd="http://www.w3.org/2001/XMLSchema" xmlns:xs="http://www.w3.org/2001/XMLSchema" xmlns:p="http://schemas.microsoft.com/office/2006/metadata/properties" xmlns:ns2="d9adee57-69b9-453a-a8c6-3a3e6b09a743" targetNamespace="http://schemas.microsoft.com/office/2006/metadata/properties" ma:root="true" ma:fieldsID="4c29ad2cf598be8768faa1577d7ae2c1" ns2:_="">
    <xsd:import namespace="d9adee57-69b9-453a-a8c6-3a3e6b09a7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dee57-69b9-453a-a8c6-3a3e6b09a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21F630-0FB1-4267-A8AE-10EC914339F0}"/>
</file>

<file path=customXml/itemProps2.xml><?xml version="1.0" encoding="utf-8"?>
<ds:datastoreItem xmlns:ds="http://schemas.openxmlformats.org/officeDocument/2006/customXml" ds:itemID="{043A7560-EA83-41CE-AF6F-E38A73B30FEB}"/>
</file>

<file path=customXml/itemProps3.xml><?xml version="1.0" encoding="utf-8"?>
<ds:datastoreItem xmlns:ds="http://schemas.openxmlformats.org/officeDocument/2006/customXml" ds:itemID="{A498EDD7-8542-475B-B7F9-0BFBC599403C}"/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226</TotalTime>
  <Words>682</Words>
  <Application>Microsoft Office PowerPoint</Application>
  <PresentationFormat>Niestandardowy</PresentationFormat>
  <Paragraphs>61</Paragraphs>
  <Slides>11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Warsztat 7: Działania komunikacyjne w sytuacji kryzysowej – plan działań komunikacyjnych w sytuacji kryzysowej.  Opracowała: dr Justyna Bagińska</vt:lpstr>
      <vt:lpstr>Plan komunikacji kryzysowej</vt:lpstr>
      <vt:lpstr>Kiedy opracować plan komunikacji kryzysowej?</vt:lpstr>
      <vt:lpstr>Prace przy tworzeniu planu komunikacji rozpoczynają się od:</vt:lpstr>
      <vt:lpstr>Prezentacja programu PowerPoint</vt:lpstr>
      <vt:lpstr>Prezentacja programu PowerPoint</vt:lpstr>
      <vt:lpstr>Czym należy dysponować przed rozpoczęciem prac nad planem komunikacji: </vt:lpstr>
      <vt:lpstr>Przykładowy plan komunikacji kryzysowej: </vt:lpstr>
      <vt:lpstr>Dyskusja</vt:lpstr>
      <vt:lpstr>Źródło:</vt:lpstr>
      <vt:lpstr>Dziękuje bardzo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Justyna Bagińska</cp:lastModifiedBy>
  <cp:revision>27</cp:revision>
  <dcterms:created xsi:type="dcterms:W3CDTF">2022-06-22T09:40:44Z</dcterms:created>
  <dcterms:modified xsi:type="dcterms:W3CDTF">2025-06-22T18:54:11Z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0x0101009743ADD6C1AA07458D9FC8BFF02CA0F4</vt:lpwstr>
  </property>
</Properties>
</file>